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4" r:id="rId1"/>
  </p:sldMasterIdLst>
  <p:notesMasterIdLst>
    <p:notesMasterId r:id="rId31"/>
  </p:notesMasterIdLst>
  <p:handoutMasterIdLst>
    <p:handoutMasterId r:id="rId32"/>
  </p:handoutMasterIdLst>
  <p:sldIdLst>
    <p:sldId id="2147479690" r:id="rId2"/>
    <p:sldId id="2147479692" r:id="rId3"/>
    <p:sldId id="2147479674" r:id="rId4"/>
    <p:sldId id="264" r:id="rId5"/>
    <p:sldId id="2147479691" r:id="rId6"/>
    <p:sldId id="2147479703" r:id="rId7"/>
    <p:sldId id="2147479717" r:id="rId8"/>
    <p:sldId id="2147479718" r:id="rId9"/>
    <p:sldId id="2147479719" r:id="rId10"/>
    <p:sldId id="2147479721" r:id="rId11"/>
    <p:sldId id="2147479722" r:id="rId12"/>
    <p:sldId id="2147479726" r:id="rId13"/>
    <p:sldId id="2147479720" r:id="rId14"/>
    <p:sldId id="2147479723" r:id="rId15"/>
    <p:sldId id="2147479731" r:id="rId16"/>
    <p:sldId id="2147479698" r:id="rId17"/>
    <p:sldId id="2147479693" r:id="rId18"/>
    <p:sldId id="2147479699" r:id="rId19"/>
    <p:sldId id="2147479711" r:id="rId20"/>
    <p:sldId id="2147479700" r:id="rId21"/>
    <p:sldId id="2147479713" r:id="rId22"/>
    <p:sldId id="2147479714" r:id="rId23"/>
    <p:sldId id="2147479724" r:id="rId24"/>
    <p:sldId id="2147479725" r:id="rId25"/>
    <p:sldId id="2147479702" r:id="rId26"/>
    <p:sldId id="2147479729" r:id="rId27"/>
    <p:sldId id="2147479728" r:id="rId28"/>
    <p:sldId id="2147479730" r:id="rId29"/>
    <p:sldId id="26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1684" userDrawn="1">
          <p15:clr>
            <a:srgbClr val="A4A3A4"/>
          </p15:clr>
        </p15:guide>
        <p15:guide id="6" pos="3273" userDrawn="1">
          <p15:clr>
            <a:srgbClr val="A4A3A4"/>
          </p15:clr>
        </p15:guide>
        <p15:guide id="7" pos="388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9" pos="3114" userDrawn="1">
          <p15:clr>
            <a:srgbClr val="A4A3A4"/>
          </p15:clr>
        </p15:guide>
        <p15:guide id="10" orient="horz" pos="777" userDrawn="1">
          <p15:clr>
            <a:srgbClr val="A4A3A4"/>
          </p15:clr>
        </p15:guide>
        <p15:guide id="11" orient="horz" pos="3294" userDrawn="1">
          <p15:clr>
            <a:srgbClr val="A4A3A4"/>
          </p15:clr>
        </p15:guide>
        <p15:guide id="12" pos="4702" userDrawn="1">
          <p15:clr>
            <a:srgbClr val="A4A3A4"/>
          </p15:clr>
        </p15:guide>
        <p15:guide id="13" orient="horz" pos="981" userDrawn="1">
          <p15:clr>
            <a:srgbClr val="A4A3A4"/>
          </p15:clr>
        </p15:guide>
        <p15:guide id="14" pos="461" userDrawn="1">
          <p15:clr>
            <a:srgbClr val="A4A3A4"/>
          </p15:clr>
        </p15:guide>
        <p15:guide id="15" pos="5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491B02-3E49-7592-48BA-9350F60154F6}" name="Kim Peters (MKT-NA)" initials="KP" userId="S::kim_peters@trendmicro.com::41aadf87-e64f-4bac-bec2-80b4c342a6f0" providerId="AD"/>
  <p188:author id="{5345FFEA-78E0-C7AD-AB97-04961549281E}" name="Carolyn Harman RGD" initials="CHR" userId="c7d49f3f7319a24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E1E1E1"/>
    <a:srgbClr val="BCBEBF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42"/>
    <p:restoredTop sz="96327"/>
  </p:normalViewPr>
  <p:slideViewPr>
    <p:cSldViewPr snapToGrid="0">
      <p:cViewPr varScale="1">
        <p:scale>
          <a:sx n="76" d="100"/>
          <a:sy n="76" d="100"/>
        </p:scale>
        <p:origin x="216" y="1224"/>
      </p:cViewPr>
      <p:guideLst>
        <p:guide orient="horz" pos="1344"/>
        <p:guide pos="234"/>
        <p:guide orient="horz" pos="618"/>
        <p:guide pos="7151"/>
        <p:guide orient="horz" pos="1684"/>
        <p:guide pos="3273"/>
        <p:guide pos="3885"/>
        <p:guide orient="horz" pos="1207"/>
        <p:guide pos="3114"/>
        <p:guide orient="horz" pos="777"/>
        <p:guide orient="horz" pos="3294"/>
        <p:guide pos="4702"/>
        <p:guide orient="horz" pos="981"/>
        <p:guide pos="461"/>
        <p:guide pos="574"/>
      </p:guideLst>
    </p:cSldViewPr>
  </p:slideViewPr>
  <p:outlineViewPr>
    <p:cViewPr>
      <p:scale>
        <a:sx n="33" d="100"/>
        <a:sy n="33" d="100"/>
      </p:scale>
      <p:origin x="0" y="-2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07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29B81C-723A-1D23-C661-E64B1FB575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7C1952-61BC-5419-99D6-7BF0FDE9C1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7435E-8D21-8840-A9A7-FB7E10A34CD4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A57FD-F3BD-8B6C-82BB-0E514011A9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186D5-E107-D7E1-6B46-3CF3D6D9B3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16F31-827F-9D46-9E21-8B0D7A645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737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523BD-BB5C-0643-928F-78C67AFC9268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65231-30EC-D34E-A91F-441D95119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087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animation – LLM agents, sandboxes, web search, RAG, deep research, database access, data exfiltration, </a:t>
            </a:r>
            <a:r>
              <a:rPr lang="en-US" dirty="0" err="1"/>
              <a:t>etc</a:t>
            </a:r>
            <a:br>
              <a:rPr lang="en-US" dirty="0"/>
            </a:br>
            <a:r>
              <a:rPr lang="en-US" dirty="0"/>
              <a:t>- where are we?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what’s going to happen?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What’s going to happen to all of us?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43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89696-AC81-0770-96AC-5AAF576EA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4D538-6020-F819-0026-54C325A1B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E8EDA-9450-D436-D48D-908E97281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and type into the placeholder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3A8DA-A81D-88B8-4366-A25DAF0E89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2B736-E096-052D-8DC1-144BAA5BE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04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ED18A-DC94-BC26-CC85-4DEA0F1EE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B90CB-E233-D9AE-C298-783B02F04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416D3-D4AA-198F-FE8D-02524651A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and type into the placeholder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08CC6-BF18-B099-524E-2DBF4B7E02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C433D-8CD6-B633-B7B0-B79269055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65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72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DB7F-2C9F-C724-3C87-75806EE85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808B3-60C4-A989-A02B-31CFBAF91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5B7AC-C052-AC9E-10A3-850A28F64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and type into the placeholder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26B75-3754-6FD0-CB2D-B40E33789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75333-079E-FA8F-290B-BFE6E7D07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59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AU" sz="1800" dirty="0">
                <a:solidFill>
                  <a:srgbClr val="000000"/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Adversaries exploit stolen data from conversations, uploaded documents, and memory to orchestrate advanced and targeted cyberattacks.</a:t>
            </a:r>
          </a:p>
          <a:p>
            <a:pPr marL="285750" indent="-285750">
              <a:buFontTx/>
              <a:buChar char="-"/>
            </a:pPr>
            <a:r>
              <a:rPr lang="en-AU" sz="1800" dirty="0">
                <a:solidFill>
                  <a:srgbClr val="000000"/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Leveraging personal information, they craft highly effective phishing and spear phishing campaigns to deceive individuals and organizations into providing additional access or resources.</a:t>
            </a:r>
          </a:p>
          <a:p>
            <a:pPr marL="285750" indent="-285750">
              <a:buFontTx/>
              <a:buChar char="-"/>
            </a:pPr>
            <a:r>
              <a:rPr lang="en-AU" sz="1800" dirty="0">
                <a:solidFill>
                  <a:srgbClr val="000000"/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Extracted credentials or API keys enable account takeover, facilitating unauthorized access to critical systems and data.</a:t>
            </a:r>
          </a:p>
          <a:p>
            <a:pPr marL="285750" indent="-285750">
              <a:buFontTx/>
              <a:buChar char="-"/>
            </a:pPr>
            <a:r>
              <a:rPr lang="en-AU" sz="1800" dirty="0">
                <a:solidFill>
                  <a:srgbClr val="000000"/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Proprietary or sensitive business information is often utilized for corporate espionage, granting attackers strategic or competitive advantages.</a:t>
            </a:r>
          </a:p>
          <a:p>
            <a:pPr marL="285750" indent="-285750">
              <a:buFontTx/>
              <a:buChar char="-"/>
            </a:pPr>
            <a:r>
              <a:rPr lang="en-AU" sz="1800" dirty="0">
                <a:solidFill>
                  <a:srgbClr val="000000"/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Additionally, personal identifiers and financial records are commonly weaponized for identity theft, fraud, and impersonation attacks.</a:t>
            </a:r>
          </a:p>
          <a:p>
            <a:pPr marL="285750" indent="-285750">
              <a:buFontTx/>
              <a:buChar char="-"/>
            </a:pPr>
            <a:r>
              <a:rPr lang="en-AU" sz="1800" dirty="0">
                <a:solidFill>
                  <a:srgbClr val="000000"/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Confidential data may also be used in extortion schemes or monetized through illicit markets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48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5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and type into the placeholder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76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5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BA9B8-75FA-6172-F3F0-38401D195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A7CF3-8CF8-4636-3F4B-2C505F32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48FE5-95C4-0677-88EA-6AB217E74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and type into the placeholder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541A0-5165-3391-E757-DBBDF7DDE8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03F86-44F6-CACB-2F74-83F2219E1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3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57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above is a conceptual diagram.</a:t>
            </a:r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client module is actually used within </a:t>
            </a:r>
            <a:r>
              <a:rPr lang="en-US" dirty="0" err="1"/>
              <a:t>FastAPI</a:t>
            </a:r>
            <a:r>
              <a:rPr lang="en-US" dirty="0"/>
              <a:t> while </a:t>
            </a:r>
            <a:r>
              <a:rPr lang="en-US" dirty="0" err="1"/>
              <a:t>FastAPI</a:t>
            </a:r>
            <a:r>
              <a:rPr lang="en-US" dirty="0"/>
              <a:t> and Web Service in the conceptual diagram above have its own messaging protocol allowing Web service to handle different </a:t>
            </a:r>
            <a:r>
              <a:rPr lang="en-US" dirty="0" err="1"/>
              <a:t>jupyter</a:t>
            </a:r>
            <a:r>
              <a:rPr lang="en-US" dirty="0"/>
              <a:t> message types such as </a:t>
            </a:r>
            <a:r>
              <a:rPr lang="en-US" dirty="0" err="1"/>
              <a:t>execute_result</a:t>
            </a:r>
            <a:r>
              <a:rPr lang="en-US" dirty="0"/>
              <a:t>, stream, and so 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9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FA05D-0A0D-73AA-0D6D-D4C10FECD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04BE23-8629-FCCC-BC34-D709FDD4E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031727-F822-6BEB-9030-C6F8572A6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above is a conceptual diagram.</a:t>
            </a:r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client module is actually used within </a:t>
            </a:r>
            <a:r>
              <a:rPr lang="en-US" dirty="0" err="1"/>
              <a:t>FastAPI</a:t>
            </a:r>
            <a:r>
              <a:rPr lang="en-US" dirty="0"/>
              <a:t> while </a:t>
            </a:r>
            <a:r>
              <a:rPr lang="en-US" dirty="0" err="1"/>
              <a:t>FastAPI</a:t>
            </a:r>
            <a:r>
              <a:rPr lang="en-US" dirty="0"/>
              <a:t> and Web Service in the conceptual diagram above have its own messaging protocol allowing Web service to handle different </a:t>
            </a:r>
            <a:r>
              <a:rPr lang="en-US" dirty="0" err="1"/>
              <a:t>jupyter</a:t>
            </a:r>
            <a:r>
              <a:rPr lang="en-US" dirty="0"/>
              <a:t> message types such as </a:t>
            </a:r>
            <a:r>
              <a:rPr lang="en-US" dirty="0" err="1"/>
              <a:t>execute_result</a:t>
            </a:r>
            <a:r>
              <a:rPr lang="en-US" dirty="0"/>
              <a:t>, stream, and so 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FAB1B-225A-D5B4-1608-6CBB3A7924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A44DA-6B2E-F1DF-E551-74E18E9F1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85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6894D-E99B-F2E5-B695-C06DA9505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AF2EA-FCC5-5946-1C3B-1B4C7264B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8EEA37-D7A6-BE5D-18CD-9A8D62776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and type into the placeholder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3F551-F3DD-E2FC-4924-FED791344B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44FB-20C2-F897-1C60-79259D34F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01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65231-30EC-D34E-A91F-441D95119D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97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rp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E48FBA-4EDC-569C-7055-6F5BECC63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0" t="27609" r="32576" b="23291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F511E29-7708-B02A-16BE-1B31B28DA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990" y="3561831"/>
            <a:ext cx="4334373" cy="142481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Corporate Leadership</a:t>
            </a:r>
            <a:br>
              <a:rPr lang="en-US" dirty="0"/>
            </a:br>
            <a:r>
              <a:rPr lang="en-US" dirty="0"/>
              <a:t>Campaign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A1734-F0FA-C32A-D680-EF3498747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047" y="630858"/>
            <a:ext cx="2563241" cy="80101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4E3FD7-8D96-448D-517E-6FE846C630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7990" y="5370880"/>
            <a:ext cx="4330199" cy="3690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b="0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16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10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ide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872F7A-A9CC-442E-AAD0-DA99CE1C6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5792251"/>
            <a:ext cx="12192000" cy="1072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7C37F0-1BE8-8F0F-2890-6E9554253C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1985" y="6202063"/>
            <a:ext cx="2099025" cy="65594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7EF2F3-AF1B-B5E0-96EA-CA9F252A8C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965" y="1345986"/>
            <a:ext cx="5685035" cy="24040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726BF0D-E034-9916-3291-55667691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9" y="262920"/>
            <a:ext cx="11407941" cy="90146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E4A2A-821F-04DD-B3DE-C7020A07A101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bg1"/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bg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bg1"/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7107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872F7A-A9CC-442E-AAD0-DA99CE1C6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5792251"/>
            <a:ext cx="12192000" cy="1072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7C37F0-1BE8-8F0F-2890-6E9554253C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1985" y="6202063"/>
            <a:ext cx="2099025" cy="655945"/>
          </a:xfrm>
          <a:prstGeom prst="rect">
            <a:avLst/>
          </a:prstGeom>
        </p:spPr>
      </p:pic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B24272E2-00F7-7229-D121-5C049CC7F2E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86650" y="1236663"/>
            <a:ext cx="4705349" cy="39719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585D6-6777-0BD6-492D-134DFE680FF8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bg1"/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bg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bg1"/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92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9" userDrawn="1">
          <p15:clr>
            <a:srgbClr val="FBAE40"/>
          </p15:clr>
        </p15:guide>
        <p15:guide id="2" pos="4712" userDrawn="1">
          <p15:clr>
            <a:srgbClr val="FBAE40"/>
          </p15:clr>
        </p15:guide>
        <p15:guide id="3" orient="horz" pos="328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872F7A-A9CC-442E-AAD0-DA99CE1C6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5792251"/>
            <a:ext cx="12192000" cy="1072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0675F-C700-F11B-5F21-78CF155F76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1985" y="6202063"/>
            <a:ext cx="2099025" cy="65594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F1DE13-AB9F-72AC-113A-E13BC7D3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9" y="262920"/>
            <a:ext cx="11407941" cy="90146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E54DB-DF37-37E3-467F-4193DBB24F01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bg1"/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bg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bg1"/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6344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872F7A-A9CC-442E-AAD0-DA99CE1C6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5792251"/>
            <a:ext cx="12192000" cy="1072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7C37F0-1BE8-8F0F-2890-6E9554253C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1985" y="6202063"/>
            <a:ext cx="2099025" cy="655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576824-3BA4-4938-A368-A7DEA8410165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bg1"/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bg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bg1"/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005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872F7A-A9CC-442E-AAD0-DA99CE1C6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5792251"/>
            <a:ext cx="12192000" cy="1072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0675F-C700-F11B-5F21-78CF155F76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1985" y="6202063"/>
            <a:ext cx="2099025" cy="655945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CD719ED-651D-00C4-BD97-08BC37913E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390" y="1723041"/>
            <a:ext cx="2155825" cy="2155825"/>
          </a:xfrm>
          <a:prstGeom prst="ellipse">
            <a:avLst/>
          </a:prstGeom>
          <a:solidFill>
            <a:schemeClr val="bg1"/>
          </a:solidFill>
          <a:ln w="57150">
            <a:solidFill>
              <a:srgbClr val="BCBEBF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39F0A98C-1B85-40A7-1B90-B22B30FA48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7664" y="1730741"/>
            <a:ext cx="2155825" cy="2155825"/>
          </a:xfrm>
          <a:prstGeom prst="ellipse">
            <a:avLst/>
          </a:prstGeom>
          <a:solidFill>
            <a:schemeClr val="bg1"/>
          </a:solidFill>
          <a:ln w="57150">
            <a:solidFill>
              <a:srgbClr val="BCBEBF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500B2285-BEC9-6874-90AE-973E60C678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2411" y="1730741"/>
            <a:ext cx="2155825" cy="2155825"/>
          </a:xfrm>
          <a:prstGeom prst="ellipse">
            <a:avLst/>
          </a:prstGeom>
          <a:solidFill>
            <a:schemeClr val="bg1"/>
          </a:solidFill>
          <a:ln w="57150">
            <a:solidFill>
              <a:srgbClr val="BCBEBF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8D888AF6-B846-418E-59CA-ECE35EF722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68584" y="1730741"/>
            <a:ext cx="2155825" cy="2155825"/>
          </a:xfrm>
          <a:prstGeom prst="ellipse">
            <a:avLst/>
          </a:prstGeom>
          <a:solidFill>
            <a:schemeClr val="bg1"/>
          </a:solidFill>
          <a:ln w="57150">
            <a:solidFill>
              <a:srgbClr val="BCBEBF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18B7952-DB6C-0F0D-41A1-2E42BBBC38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633" y="4225557"/>
            <a:ext cx="2319338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48B1E4F-A22E-571C-B2C8-59AC774AA9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30654" y="4225557"/>
            <a:ext cx="2319338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6E1DEE89-BD25-6159-1292-089D4FA4B7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5907" y="4225557"/>
            <a:ext cx="2319338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61C3299-4220-C842-3324-0BBDEB63F2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86827" y="4225557"/>
            <a:ext cx="2319338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02716D3C-397D-A0FA-94DA-F1D39FF3F6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633" y="4646690"/>
            <a:ext cx="2319338" cy="3744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76507357-0EC1-0412-D0B0-A75A9C9A7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30654" y="4646690"/>
            <a:ext cx="2319338" cy="3744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968A9F3-3CDC-D9D3-E7D0-DF48696F32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05907" y="4646690"/>
            <a:ext cx="2319338" cy="3744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EC2F33C6-E421-BEEE-D92C-2134B9A781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6827" y="4646690"/>
            <a:ext cx="2319338" cy="3744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2A56431-91D9-6C18-2A33-E89722869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9" y="262920"/>
            <a:ext cx="11407941" cy="90146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48CC2-4115-17EF-08DF-F7946B294D9D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bg1"/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bg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bg1"/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5654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75AE5-D2D7-B722-190F-1DF741C15289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tx1"/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tx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tx1"/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7EF2F3-AF1B-B5E0-96EA-CA9F252A8C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965" y="1345986"/>
            <a:ext cx="11311849" cy="24040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726BF0D-E034-9916-3291-55667691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9" y="262920"/>
            <a:ext cx="11407941" cy="90146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55EB56-E623-018F-05FB-30E825C994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936" y="6202052"/>
            <a:ext cx="2099026" cy="6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91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0CBA17-36F1-3054-4D32-EDC0C05B8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9" y="262920"/>
            <a:ext cx="11407941" cy="90146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CF20F8-3AC8-8DD2-A4D8-587BA3634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936" y="6202052"/>
            <a:ext cx="2099026" cy="655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7BCD05-A4F0-0067-9D4F-F87591364E97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tx1"/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tx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tx1"/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25126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FCF20F8-3AC8-8DD2-A4D8-587BA3634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936" y="6202052"/>
            <a:ext cx="2099026" cy="655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6DCB23-B2DC-C9D2-5A8D-4B0E617004C3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tx1"/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tx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tx1"/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5777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+ Bod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A4AAD5-A647-E951-4DA6-56AEF1F78B68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9EF56-90EE-5E2B-E4F8-3A5CC0474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1401" y="6203957"/>
            <a:ext cx="2099025" cy="655945"/>
          </a:xfrm>
          <a:prstGeom prst="rect">
            <a:avLst/>
          </a:prstGeom>
        </p:spPr>
      </p:pic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2D71894-C3E5-1C70-F0DE-8320A0AB5E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965" y="1345986"/>
            <a:ext cx="11311849" cy="24040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63E03F-3D9F-4C97-5300-EBD606B0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9" y="262920"/>
            <a:ext cx="11407941" cy="90146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30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9EF56-90EE-5E2B-E4F8-3A5CC0474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1401" y="6203957"/>
            <a:ext cx="2099025" cy="65594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63E03F-3D9F-4C97-5300-EBD606B0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9" y="262920"/>
            <a:ext cx="11407941" cy="90146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31789-C301-3B0F-3BF9-E74988F2461B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0128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r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3BB1C-C206-12C1-5661-FC7B1980A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1" t="25347" r="33142" b="210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A01E9EE-60CB-71A7-37A1-2C5096C5D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991" y="3561831"/>
            <a:ext cx="4330200" cy="142481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Corporate Leadership</a:t>
            </a:r>
            <a:br>
              <a:rPr lang="en-US" dirty="0"/>
            </a:br>
            <a:r>
              <a:rPr lang="en-US" dirty="0"/>
              <a:t>Campaign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A8B25B-5283-23F2-ADC3-C4EB08E7F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047" y="630858"/>
            <a:ext cx="2563241" cy="801012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0D7BDAA-DAC2-8049-92E7-4AC871303E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7990" y="5370880"/>
            <a:ext cx="4330199" cy="3690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b="0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7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952;p36" descr="Background pattern&#10;&#10;Description automatically generated">
            <a:extLst>
              <a:ext uri="{FF2B5EF4-FFF2-40B4-BE49-F238E27FC236}">
                <a16:creationId xmlns:a16="http://schemas.microsoft.com/office/drawing/2014/main" id="{0D2DF274-6529-4C37-B9C9-0B9C0AFC392A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763" y="158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954;p36">
            <a:extLst>
              <a:ext uri="{FF2B5EF4-FFF2-40B4-BE49-F238E27FC236}">
                <a16:creationId xmlns:a16="http://schemas.microsoft.com/office/drawing/2014/main" id="{A7107DE6-16FC-4903-B1FA-036CDF506A72}"/>
              </a:ext>
            </a:extLst>
          </p:cNvPr>
          <p:cNvSpPr txBox="1"/>
          <p:nvPr/>
        </p:nvSpPr>
        <p:spPr>
          <a:xfrm>
            <a:off x="353517" y="6425844"/>
            <a:ext cx="1316178" cy="21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96" tIns="45684" rIns="91396" bIns="4568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©2025 Trend Micro Inc.</a:t>
            </a:r>
            <a:endParaRPr sz="1399" b="0" i="0" u="none" strike="noStrike" cap="none" dirty="0">
              <a:solidFill>
                <a:srgbClr val="000000"/>
              </a:solidFill>
              <a:latin typeface="Aptos" panose="020B000402020202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C4CC62-670F-3C36-5608-41331AD78F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7369" y="3183660"/>
            <a:ext cx="3557176" cy="42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1803" b="1">
                <a:solidFill>
                  <a:schemeClr val="bg1"/>
                </a:solidFill>
              </a:defRPr>
            </a:lvl1pPr>
            <a:lvl2pPr>
              <a:defRPr sz="1803" b="1"/>
            </a:lvl2pPr>
            <a:lvl3pPr>
              <a:defRPr sz="1803" b="1"/>
            </a:lvl3pPr>
            <a:lvl4pPr>
              <a:defRPr sz="1803" b="1"/>
            </a:lvl4pPr>
            <a:lvl5pPr>
              <a:defRPr sz="1803" b="1"/>
            </a:lvl5pPr>
          </a:lstStyle>
          <a:p>
            <a:pPr lvl="0"/>
            <a:r>
              <a:rPr lang="en-US" dirty="0"/>
              <a:t>Representative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1E4F115-1E80-8094-05CB-2D62F6004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373" y="3784832"/>
            <a:ext cx="3064825" cy="6474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buFontTx/>
              <a:buNone/>
              <a:defRPr sz="1092" b="1">
                <a:solidFill>
                  <a:schemeClr val="bg1"/>
                </a:solidFill>
              </a:defRPr>
            </a:lvl1pPr>
            <a:lvl2pPr marL="457029" indent="0" algn="l">
              <a:buFontTx/>
              <a:buNone/>
              <a:defRPr/>
            </a:lvl2pPr>
            <a:lvl3pPr marL="914058" indent="0" algn="l">
              <a:buFontTx/>
              <a:buNone/>
              <a:defRPr/>
            </a:lvl3pPr>
            <a:lvl4pPr marL="1371088" indent="0" algn="l">
              <a:buFontTx/>
              <a:buNone/>
              <a:defRPr/>
            </a:lvl4pPr>
            <a:lvl5pPr marL="1828117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+1 123 459 859  </a:t>
            </a:r>
          </a:p>
          <a:p>
            <a:pPr lvl="0"/>
            <a:r>
              <a:rPr lang="en-US" dirty="0" err="1"/>
              <a:t>yourname@trendmicro.com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85FDA-2C87-1F20-7FEB-44D79030F7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310" y="2126009"/>
            <a:ext cx="3372353" cy="10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15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r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17DC1-6D66-8B39-4BA9-8F7C9DE3A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23283" r="32315" b="21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B4CD1A-E798-25C6-D1B6-B8B7FDC23C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047" y="630858"/>
            <a:ext cx="2563241" cy="801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A26C1-6BE7-3191-380D-23CCCE6F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991" y="3561831"/>
            <a:ext cx="4330200" cy="142481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Corporate Leadership</a:t>
            </a:r>
            <a:br>
              <a:rPr lang="en-US" dirty="0"/>
            </a:br>
            <a:r>
              <a:rPr lang="en-US" dirty="0"/>
              <a:t>Campaign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EF572-A623-5AB1-2275-F9FA326A9A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7990" y="5370880"/>
            <a:ext cx="4330199" cy="3690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b="0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5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r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7008A-0AFC-90CE-918A-73AA4B5B09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8" t="26230" r="32329" b="214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1D367A-8563-0C03-92D4-276FC421B0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047" y="630858"/>
            <a:ext cx="2563241" cy="801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FCB9A-7629-1CD1-940F-5CFBC3D98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991" y="3561831"/>
            <a:ext cx="4330200" cy="142481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Corporate Leadership</a:t>
            </a:r>
            <a:br>
              <a:rPr lang="en-US" dirty="0"/>
            </a:br>
            <a:r>
              <a:rPr lang="en-US" dirty="0"/>
              <a:t>Campaign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DDC3C-80B7-680B-579A-90735C23B5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7990" y="5370880"/>
            <a:ext cx="4330199" cy="3690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b="0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64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rp #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0B228-3B07-C6F5-68C8-A77784712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5" t="31673" r="33412" b="20863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1D367A-8563-0C03-92D4-276FC421B0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047" y="630858"/>
            <a:ext cx="2563241" cy="801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FCB9A-7629-1CD1-940F-5CFBC3D98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991" y="3561831"/>
            <a:ext cx="4330200" cy="142481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Corporate Leadership</a:t>
            </a:r>
            <a:br>
              <a:rPr lang="en-US" dirty="0"/>
            </a:br>
            <a:r>
              <a:rPr lang="en-US" dirty="0"/>
              <a:t>Campaign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DDC3C-80B7-680B-579A-90735C23B5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7990" y="5370880"/>
            <a:ext cx="4330199" cy="3690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b="0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4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 Symb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52;g16897405d3b_0_20" descr="Background pattern&#10;&#10;Description automatically generated">
            <a:extLst>
              <a:ext uri="{FF2B5EF4-FFF2-40B4-BE49-F238E27FC236}">
                <a16:creationId xmlns:a16="http://schemas.microsoft.com/office/drawing/2014/main" id="{668EB0A5-0EF2-40E0-AF76-497158660A72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3;g16897405d3b_0_20">
            <a:extLst>
              <a:ext uri="{FF2B5EF4-FFF2-40B4-BE49-F238E27FC236}">
                <a16:creationId xmlns:a16="http://schemas.microsoft.com/office/drawing/2014/main" id="{E95F7363-0409-4D1B-9C8E-9173AC4C23EC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BA1AC5-9853-B70B-0299-09123F90F6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428" y="630859"/>
            <a:ext cx="2563241" cy="8010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F464D38-EE94-E145-663D-24A71EF22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9955" y="2208441"/>
            <a:ext cx="5214130" cy="584775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A5035-4940-CFA7-5260-5ED34CA6DCB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19955" y="3338597"/>
            <a:ext cx="4330199" cy="3690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b="0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87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23;p15" descr="Background pattern&#10;&#10;Description automatically generated">
            <a:extLst>
              <a:ext uri="{FF2B5EF4-FFF2-40B4-BE49-F238E27FC236}">
                <a16:creationId xmlns:a16="http://schemas.microsoft.com/office/drawing/2014/main" id="{02D29D56-928E-7E2B-358A-A8DF3DB57E51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74E6A-68B4-9D83-EAF2-B75B79F5E5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5917221"/>
            <a:ext cx="12191995" cy="94077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43930B0-98CD-80F1-A3FB-CB296DC764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1985" y="6319319"/>
            <a:ext cx="1920605" cy="389299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53706C9-8809-448B-B0C2-39AD99BACE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9412" y="2291953"/>
            <a:ext cx="9888252" cy="1021556"/>
          </a:xfrm>
          <a:prstGeom prst="roundRect">
            <a:avLst/>
          </a:prstGeom>
          <a:noFill/>
          <a:ln>
            <a:noFill/>
          </a:ln>
        </p:spPr>
        <p:txBody>
          <a:bodyPr wrap="square" lIns="288000" rIns="9000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defRPr>
            </a:lvl1pPr>
            <a:lvl2pPr>
              <a:defRPr sz="5999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5999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5999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5999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Divider slide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85114-C7B7-5DCF-EF4F-8CA6BA9A677F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bg1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| ©2024 Trend Micro Inc.</a:t>
            </a:r>
            <a:endParaRPr lang="en-US" sz="800" b="0" i="0" u="none" strike="noStrike" kern="1200" cap="none" dirty="0">
              <a:solidFill>
                <a:schemeClr val="bg1"/>
              </a:solidFill>
              <a:latin typeface="Calibri"/>
              <a:ea typeface="Arial"/>
              <a:cs typeface="Calibri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534D0-C270-8B39-D085-C6140C8830E6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tx1"/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tx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tx1"/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0009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5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23;p15" descr="Background pattern&#10;&#10;Description automatically generated">
            <a:extLst>
              <a:ext uri="{FF2B5EF4-FFF2-40B4-BE49-F238E27FC236}">
                <a16:creationId xmlns:a16="http://schemas.microsoft.com/office/drawing/2014/main" id="{B7AA4D7B-3689-1ACA-EE7C-A602AA4FB90F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757C26-8978-2AA2-6F10-70C137A660CA}"/>
              </a:ext>
            </a:extLst>
          </p:cNvPr>
          <p:cNvSpPr/>
          <p:nvPr userDrawn="1"/>
        </p:nvSpPr>
        <p:spPr>
          <a:xfrm>
            <a:off x="0" y="0"/>
            <a:ext cx="3187874" cy="68008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6BBA3F-B294-AF0D-72D0-A1FC61FB83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5917221"/>
            <a:ext cx="12191995" cy="94077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6994F1-D05A-E942-8C64-EC137EBE35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985" y="6202062"/>
            <a:ext cx="2099025" cy="65594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2B1CC0-F997-1B36-BF85-2F48983CC1E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786188" y="1063828"/>
            <a:ext cx="7991830" cy="181588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355600" indent="-350838">
              <a:lnSpc>
                <a:spcPts val="2700"/>
              </a:lnSpc>
              <a:tabLst/>
              <a:defRPr sz="2400">
                <a:solidFill>
                  <a:schemeClr val="bg1"/>
                </a:solidFill>
              </a:defRPr>
            </a:lvl1pPr>
            <a:lvl2pPr marL="685800" indent="-285750">
              <a:lnSpc>
                <a:spcPct val="100000"/>
              </a:lnSpc>
              <a:tabLst/>
              <a:defRPr sz="2000">
                <a:solidFill>
                  <a:schemeClr val="bg1"/>
                </a:solidFill>
              </a:defRPr>
            </a:lvl2pPr>
            <a:lvl3pPr marL="1030288" indent="-314325">
              <a:lnSpc>
                <a:spcPct val="100000"/>
              </a:lnSpc>
              <a:tabLst/>
              <a:defRPr sz="1800">
                <a:solidFill>
                  <a:schemeClr val="bg1"/>
                </a:solidFill>
              </a:defRPr>
            </a:lvl3pPr>
            <a:lvl4pPr marL="1431925" indent="-358775">
              <a:lnSpc>
                <a:spcPct val="100000"/>
              </a:lnSpc>
              <a:tabLst/>
              <a:defRPr sz="1600">
                <a:solidFill>
                  <a:schemeClr val="bg1"/>
                </a:solidFill>
              </a:defRPr>
            </a:lvl4pPr>
            <a:lvl5pPr marL="1779588" indent="-336550">
              <a:lnSpc>
                <a:spcPct val="100000"/>
              </a:lnSpc>
              <a:tabLst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8F3061-F1D3-240A-0874-8073DBEF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17" y="1063828"/>
            <a:ext cx="2360040" cy="261438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3C6B2-CD35-1FD3-B7CF-BC05E573C4C7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tx1"/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tx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tx1"/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2157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ine titl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872F7A-A9CC-442E-AAD0-DA99CE1C6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5792251"/>
            <a:ext cx="12192000" cy="1072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575AE5-D2D7-B722-190F-1DF741C15289}"/>
              </a:ext>
            </a:extLst>
          </p:cNvPr>
          <p:cNvSpPr txBox="1"/>
          <p:nvPr userDrawn="1"/>
        </p:nvSpPr>
        <p:spPr>
          <a:xfrm>
            <a:off x="105882" y="6548185"/>
            <a:ext cx="246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48F3A7-4D36-4B48-AFAE-39A3F3F67CC5}" type="slidenum">
              <a:rPr lang="en-US" sz="800" smtClean="0">
                <a:solidFill>
                  <a:schemeClr val="bg1"/>
                </a:solidFill>
                <a:latin typeface="Aptos" panose="020B00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0" i="0" u="none" strike="noStrike" kern="1200" cap="none" dirty="0">
                <a:solidFill>
                  <a:schemeClr val="bg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 | ©2025 Trend Micro Inc.</a:t>
            </a:r>
            <a:endParaRPr lang="en-US" sz="800" b="0" i="0" u="none" strike="noStrike" kern="1200" cap="none" dirty="0">
              <a:solidFill>
                <a:schemeClr val="bg1"/>
              </a:solidFill>
              <a:latin typeface="Aptos" panose="020B0004020202020204" pitchFamily="34" charset="0"/>
              <a:ea typeface="Arial"/>
              <a:cs typeface="Calibri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C37F0-1BE8-8F0F-2890-6E9554253C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1985" y="6202063"/>
            <a:ext cx="2099025" cy="65594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7EF2F3-AF1B-B5E0-96EA-CA9F252A8C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965" y="1345986"/>
            <a:ext cx="11311849" cy="24040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726BF0D-E034-9916-3291-55667691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9" y="262920"/>
            <a:ext cx="11407941" cy="90146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213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115970C-B208-E95C-9539-97E2A4B7C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fld id="{2A5AD8F1-BBBC-0E43-B72D-190EEECD91C9}" type="datetime1">
              <a:rPr lang="en-CA" smtClean="0"/>
              <a:pPr/>
              <a:t>2025-04-08</a:t>
            </a:fld>
            <a:endParaRPr lang="en-IN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007A51D-2C24-C1BE-F75F-E45385133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r>
              <a:rPr lang="en-IN" dirty="0"/>
              <a:t>| </a:t>
            </a:r>
            <a:r>
              <a:rPr lang="en-IN"/>
              <a:t>©2025 </a:t>
            </a:r>
            <a:r>
              <a:rPr lang="en-IN" dirty="0"/>
              <a:t>Trend Micro Inc.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C97FD0-CE45-84D9-D3AD-29EBA8A96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fld id="{2066184A-8890-47AF-85EB-D09153684629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5A697BBB-0581-7C0D-8813-623976A4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AE8F09-6552-CE7A-F2F6-25994481F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057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8" r:id="rId3"/>
    <p:sldLayoutId id="2147483863" r:id="rId4"/>
    <p:sldLayoutId id="2147483912" r:id="rId5"/>
    <p:sldLayoutId id="2147483849" r:id="rId6"/>
    <p:sldLayoutId id="2147483654" r:id="rId7"/>
    <p:sldLayoutId id="2147483862" r:id="rId8"/>
    <p:sldLayoutId id="2147483850" r:id="rId9"/>
    <p:sldLayoutId id="2147483910" r:id="rId10"/>
    <p:sldLayoutId id="2147483857" r:id="rId11"/>
    <p:sldLayoutId id="2147483851" r:id="rId12"/>
    <p:sldLayoutId id="2147483855" r:id="rId13"/>
    <p:sldLayoutId id="2147483858" r:id="rId14"/>
    <p:sldLayoutId id="2147483911" r:id="rId15"/>
    <p:sldLayoutId id="2147483906" r:id="rId16"/>
    <p:sldLayoutId id="2147483907" r:id="rId17"/>
    <p:sldLayoutId id="2147483908" r:id="rId18"/>
    <p:sldLayoutId id="2147483909" r:id="rId19"/>
    <p:sldLayoutId id="2147483834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00" indent="-198000" algn="l" defTabSz="914400" rtl="0" eaLnBrk="1" latinLnBrk="0" hangingPunct="1">
        <a:lnSpc>
          <a:spcPct val="130000"/>
        </a:lnSpc>
        <a:spcBef>
          <a:spcPts val="599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685800" indent="-342000" algn="l" defTabSz="914400" rtl="0" eaLnBrk="1" latinLnBrk="0" hangingPunct="1">
        <a:lnSpc>
          <a:spcPct val="130000"/>
        </a:lnSpc>
        <a:spcBef>
          <a:spcPts val="599"/>
        </a:spcBef>
        <a:buFont typeface="System Font Regular"/>
        <a:buChar char="−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342000" algn="l" defTabSz="914400" rtl="0" eaLnBrk="1" latinLnBrk="0" hangingPunct="1">
        <a:lnSpc>
          <a:spcPct val="130000"/>
        </a:lnSpc>
        <a:spcBef>
          <a:spcPts val="5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342000" algn="l" defTabSz="914400" rtl="0" eaLnBrk="1" latinLnBrk="0" hangingPunct="1">
        <a:lnSpc>
          <a:spcPct val="130000"/>
        </a:lnSpc>
        <a:spcBef>
          <a:spcPts val="599"/>
        </a:spcBef>
        <a:buFont typeface="System Font Regular"/>
        <a:buChar char="−"/>
        <a:defRPr sz="16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342000" algn="l" defTabSz="914400" rtl="0" eaLnBrk="1" latinLnBrk="0" hangingPunct="1">
        <a:lnSpc>
          <a:spcPct val="130000"/>
        </a:lnSpc>
        <a:spcBef>
          <a:spcPts val="599"/>
        </a:spcBef>
        <a:buFont typeface="Apple Symbols" panose="02000000000000000000" pitchFamily="2" charset="-79"/>
        <a:buChar char="≫"/>
        <a:defRPr sz="1400" kern="1200" baseline="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park@trendmicro.com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spark@trendmicro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C9CE-62E9-F4D8-0D70-18E79612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Agent Vulnerabilities:</a:t>
            </a:r>
            <a:br>
              <a:rPr lang="en-US" dirty="0"/>
            </a:br>
            <a:r>
              <a:rPr lang="en-US" dirty="0"/>
              <a:t>Code Execution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CE1F9-6DF3-313D-B298-B6B7EF34875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519955" y="3338597"/>
            <a:ext cx="4330199" cy="1731114"/>
          </a:xfrm>
        </p:spPr>
        <p:txBody>
          <a:bodyPr>
            <a:normAutofit/>
          </a:bodyPr>
          <a:lstStyle/>
          <a:p>
            <a:r>
              <a:rPr lang="en-US" dirty="0"/>
              <a:t>Sean Park</a:t>
            </a:r>
          </a:p>
          <a:p>
            <a:r>
              <a:rPr lang="en-US" dirty="0">
                <a:solidFill>
                  <a:srgbClr val="0070C0"/>
                </a:solidFill>
              </a:rPr>
              <a:t>Principal Threat Researcher</a:t>
            </a:r>
          </a:p>
          <a:p>
            <a:r>
              <a:rPr lang="en-US" dirty="0">
                <a:solidFill>
                  <a:schemeClr val="accent1"/>
                </a:solidFill>
              </a:rPr>
              <a:t>Forward-looking Threat Research</a:t>
            </a:r>
          </a:p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spark@trendmicro.com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66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71629-9E46-A591-9972-EB7CDA64B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09CC-0ADB-628B-D534-DA21AC52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pic>
        <p:nvPicPr>
          <p:cNvPr id="6" name="Picture 5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86A6C581-51CE-EEA9-A8C3-939E2B09B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9" y="1164386"/>
            <a:ext cx="3225800" cy="6858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3F0302-A5AB-97B0-EB57-13DF771AE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4" y="1164386"/>
            <a:ext cx="7772400" cy="355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0C646-B462-8A81-E5E0-FB4E1A9AF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164386"/>
            <a:ext cx="7772400" cy="55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9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DE630-A68A-3885-0FC4-93DEC0BE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16D6-B617-933E-19FE-9CF19A9B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openai_internal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6F646E-7699-0053-ED44-D9C67A21B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9" y="1164386"/>
            <a:ext cx="5664200" cy="6858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E74D42-C035-3473-3979-3B17771B7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15" y="1164386"/>
            <a:ext cx="7772400" cy="5469852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A4065E-A386-FF36-87D0-9192AC03D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79" y="1289874"/>
            <a:ext cx="4762500" cy="1257300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DCA178-C1A0-360F-CE17-EE1FE1832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69" y="1227130"/>
            <a:ext cx="4933259" cy="53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B9E8D-6C36-463D-939F-8377690E1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28BE-24D1-117F-43E5-55A3467D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Processes</a:t>
            </a:r>
          </a:p>
        </p:txBody>
      </p:sp>
      <p:pic>
        <p:nvPicPr>
          <p:cNvPr id="5" name="Picture 4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29938D83-856B-8D6C-8693-72A7D68C1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9" y="1164386"/>
            <a:ext cx="6032500" cy="7747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9DD9D3-CA19-06E3-BD7A-10CC5E0D2536}"/>
              </a:ext>
            </a:extLst>
          </p:cNvPr>
          <p:cNvGrpSpPr/>
          <p:nvPr/>
        </p:nvGrpSpPr>
        <p:grpSpPr>
          <a:xfrm>
            <a:off x="392029" y="1989808"/>
            <a:ext cx="15522634" cy="1955020"/>
            <a:chOff x="392029" y="2065852"/>
            <a:chExt cx="15522634" cy="1955020"/>
          </a:xfrm>
        </p:grpSpPr>
        <p:pic>
          <p:nvPicPr>
            <p:cNvPr id="7" name="Picture 6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F07DCCA4-4633-47D4-7541-5F7028C7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29" y="2065852"/>
              <a:ext cx="7772400" cy="1955020"/>
            </a:xfrm>
            <a:prstGeom prst="rect">
              <a:avLst/>
            </a:prstGeom>
          </p:spPr>
        </p:pic>
        <p:pic>
          <p:nvPicPr>
            <p:cNvPr id="16" name="Picture 15" descr="A screen shot of a computer code&#10;&#10;AI-generated content may be incorrect.">
              <a:extLst>
                <a:ext uri="{FF2B5EF4-FFF2-40B4-BE49-F238E27FC236}">
                  <a16:creationId xmlns:a16="http://schemas.microsoft.com/office/drawing/2014/main" id="{99E67858-7668-4A28-AA85-747FD110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263" y="2097373"/>
              <a:ext cx="7772400" cy="1649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99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27BD-FF27-9706-C4EB-C4DF9A1C4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A5FD-F14B-3CD8-3C36-279581C3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Application &amp; </a:t>
            </a:r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438E4AB-70DA-A446-A5DE-AFF29CDE3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3" y="1164386"/>
            <a:ext cx="9126151" cy="4764284"/>
          </a:xfrm>
          <a:prstGeom prst="rect">
            <a:avLst/>
          </a:prstGeom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F06686D-CD53-E58A-FCF7-BEFA0B55E9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86" y="1164386"/>
            <a:ext cx="7288423" cy="4332950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E7396B8-5C2C-4700-0FAA-04B87A5159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20" y="1164386"/>
            <a:ext cx="9627753" cy="5430411"/>
          </a:xfrm>
          <a:prstGeom prst="rect">
            <a:avLst/>
          </a:prstGeom>
        </p:spPr>
      </p:pic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2DD0B3D-87FC-D6A9-A2DE-AD1BDAE6D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45" y="1164386"/>
            <a:ext cx="8688902" cy="5342722"/>
          </a:xfrm>
          <a:prstGeom prst="rect">
            <a:avLst/>
          </a:prstGeom>
        </p:spPr>
      </p:pic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C0EFF56-377C-A2C3-24B3-A64EFEFDC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5" y="1164386"/>
            <a:ext cx="8621675" cy="52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4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0205-3B47-2A00-B2CD-7CD0B6FCC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86E8-04E0-877A-1FA0-5A4DB6DF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Execution Architecture</a:t>
            </a:r>
          </a:p>
        </p:txBody>
      </p:sp>
      <p:pic>
        <p:nvPicPr>
          <p:cNvPr id="24" name="Picture 23" descr="A diagram of a service&#10;&#10;AI-generated content may be incorrect.">
            <a:extLst>
              <a:ext uri="{FF2B5EF4-FFF2-40B4-BE49-F238E27FC236}">
                <a16:creationId xmlns:a16="http://schemas.microsoft.com/office/drawing/2014/main" id="{8C6FF0A3-4F52-551A-C0B4-760821BAB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94" y="886743"/>
            <a:ext cx="9588843" cy="520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44FD5-0732-F898-F845-0735C8AB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tGPT vulnerability 2">
            <a:hlinkClick r:id="" action="ppaction://media"/>
            <a:extLst>
              <a:ext uri="{FF2B5EF4-FFF2-40B4-BE49-F238E27FC236}">
                <a16:creationId xmlns:a16="http://schemas.microsoft.com/office/drawing/2014/main" id="{5BC70475-E58B-4E98-F40D-E3E92FE524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4200" y="0"/>
            <a:ext cx="848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5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3D3B-76B6-F838-C6FE-B7BD905C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9E0C-DB79-7803-2E10-8F976789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703" y="2291953"/>
            <a:ext cx="11043670" cy="1021556"/>
          </a:xfrm>
        </p:spPr>
        <p:txBody>
          <a:bodyPr/>
          <a:lstStyle/>
          <a:p>
            <a:pPr algn="ctr"/>
            <a:r>
              <a:rPr lang="en-US" dirty="0"/>
              <a:t>Threat Model</a:t>
            </a:r>
          </a:p>
        </p:txBody>
      </p:sp>
    </p:spTree>
    <p:extLst>
      <p:ext uri="{BB962C8B-B14F-4D97-AF65-F5344CB8AC3E}">
        <p14:creationId xmlns:p14="http://schemas.microsoft.com/office/powerpoint/2010/main" val="360551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F429D-A8AD-86E5-2A21-A1A75BD73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5F21A-FAE4-B45C-0FDB-BC0AF8A9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Threat Model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0946EBF4-180B-C428-D9AC-B2C4C77F3ACB}"/>
              </a:ext>
            </a:extLst>
          </p:cNvPr>
          <p:cNvSpPr txBox="1">
            <a:spLocks/>
          </p:cNvSpPr>
          <p:nvPr/>
        </p:nvSpPr>
        <p:spPr>
          <a:xfrm>
            <a:off x="410965" y="1345986"/>
            <a:ext cx="11311849" cy="41796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198000" algn="l" defTabSz="914400" rtl="0" eaLnBrk="1" latinLnBrk="0" hangingPunct="1">
              <a:lnSpc>
                <a:spcPct val="130000"/>
              </a:lnSpc>
              <a:spcBef>
                <a:spcPts val="599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342000" algn="l" defTabSz="914400" rtl="0" eaLnBrk="1" latinLnBrk="0" hangingPunct="1">
              <a:lnSpc>
                <a:spcPct val="130000"/>
              </a:lnSpc>
              <a:spcBef>
                <a:spcPts val="599"/>
              </a:spcBef>
              <a:buFont typeface="System Font Regular"/>
              <a:buChar char="−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342000" algn="l" defTabSz="914400" rtl="0" eaLnBrk="1" latinLnBrk="0" hangingPunct="1">
              <a:lnSpc>
                <a:spcPct val="130000"/>
              </a:lnSpc>
              <a:spcBef>
                <a:spcPts val="5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342000" algn="l" defTabSz="914400" rtl="0" eaLnBrk="1" latinLnBrk="0" hangingPunct="1">
              <a:lnSpc>
                <a:spcPct val="130000"/>
              </a:lnSpc>
              <a:spcBef>
                <a:spcPts val="599"/>
              </a:spcBef>
              <a:buFont typeface="System Font Regular"/>
              <a:buChar char="−"/>
              <a:defRPr sz="16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342000" algn="l" defTabSz="914400" rtl="0" eaLnBrk="1" latinLnBrk="0" hangingPunct="1">
              <a:lnSpc>
                <a:spcPct val="130000"/>
              </a:lnSpc>
              <a:spcBef>
                <a:spcPts val="599"/>
              </a:spcBef>
              <a:buFont typeface="Apple Symbols" panose="02000000000000000000" pitchFamily="2" charset="-79"/>
              <a:buChar char="≫"/>
              <a:defRPr sz="14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AU" sz="1800" kern="10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Adversaries primarily aim to:</a:t>
            </a: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AU" sz="1800" b="1" kern="10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Steal User Data:</a:t>
            </a:r>
            <a:r>
              <a:rPr lang="en-AU" sz="1800" kern="10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 Steal sensitive user information including conversations, memory, and uploaded documents.</a:t>
            </a: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AU" sz="1800" b="1" kern="10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Compromise User Data: </a:t>
            </a:r>
            <a:r>
              <a:rPr lang="en-AU" sz="1800" kern="10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Tamper with user documents, which leads to the next stage attacks.</a:t>
            </a:r>
          </a:p>
          <a:p>
            <a:pPr>
              <a:buNone/>
            </a:pPr>
            <a:endParaRPr lang="en-AU" sz="1800" kern="100" dirty="0">
              <a:solidFill>
                <a:schemeClr val="bg1">
                  <a:lumMod val="95000"/>
                </a:schemeClr>
              </a:solidFill>
              <a:effectLst/>
              <a:latin typeface="PT Sans" panose="020B0503020203020204" pitchFamily="34" charset="7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AU" sz="1800" kern="10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We consider the initial access to ChatGPT from two different scenarios:</a:t>
            </a: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AU" sz="1800" b="1" kern="10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Compromised Accounts:</a:t>
            </a:r>
            <a:r>
              <a:rPr lang="en-AU" sz="1800" kern="10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 Adversaries can directly steal user data. </a:t>
            </a: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AU" sz="1800" b="1" kern="10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Non-Compromised Accounts:</a:t>
            </a:r>
            <a:r>
              <a:rPr lang="en-AU" sz="1800" kern="10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 Targeted through indirect prompt injection.</a:t>
            </a:r>
          </a:p>
        </p:txBody>
      </p:sp>
    </p:spTree>
    <p:extLst>
      <p:ext uri="{BB962C8B-B14F-4D97-AF65-F5344CB8AC3E}">
        <p14:creationId xmlns:p14="http://schemas.microsoft.com/office/powerpoint/2010/main" val="162197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C69A1-1928-8A64-A360-AEDE0503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9739D-58D0-62BD-160F-228535FE2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9412" y="1832252"/>
            <a:ext cx="9888252" cy="1940957"/>
          </a:xfrm>
        </p:spPr>
        <p:txBody>
          <a:bodyPr/>
          <a:lstStyle/>
          <a:p>
            <a:r>
              <a:rPr lang="en-AU" dirty="0"/>
              <a:t>Injecting Exploits via Unvalidated Data Transfers </a:t>
            </a:r>
          </a:p>
        </p:txBody>
      </p:sp>
    </p:spTree>
    <p:extLst>
      <p:ext uri="{BB962C8B-B14F-4D97-AF65-F5344CB8AC3E}">
        <p14:creationId xmlns:p14="http://schemas.microsoft.com/office/powerpoint/2010/main" val="3882374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29AB-D2DE-F0FB-01C4-4B3055CDF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67CE-B815-669F-01DF-EEE36C76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Injecting Exploits via Unvalidated Data Transfers </a:t>
            </a:r>
          </a:p>
        </p:txBody>
      </p:sp>
      <p:pic>
        <p:nvPicPr>
          <p:cNvPr id="3" name="Picture 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DFD49A06-7738-90BB-FE78-2018344C53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782" y="1164386"/>
            <a:ext cx="8396434" cy="4988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1B052541-764D-0DE8-2322-0CA2D9108C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012" y="1164386"/>
            <a:ext cx="7557204" cy="5384487"/>
          </a:xfrm>
          <a:prstGeom prst="rect">
            <a:avLst/>
          </a:prstGeom>
        </p:spPr>
      </p:pic>
      <p:pic>
        <p:nvPicPr>
          <p:cNvPr id="6" name="Picture 5" descr="A green square with a white x on it&#10;&#10;AI-generated content may be incorrect.">
            <a:extLst>
              <a:ext uri="{FF2B5EF4-FFF2-40B4-BE49-F238E27FC236}">
                <a16:creationId xmlns:a16="http://schemas.microsoft.com/office/drawing/2014/main" id="{D8C3217E-B2E4-EE4E-179C-8D70A6D24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7" y="1359242"/>
            <a:ext cx="1114129" cy="1037968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6AB4F4B-247F-A17E-BC40-B47B799C3A9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550526" y="1878226"/>
            <a:ext cx="762510" cy="713840"/>
          </a:xfrm>
          <a:prstGeom prst="curvedConnector3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56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268C3-CB61-1841-4FD5-79D8C5F4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child using a computer&#10;&#10;AI-generated content may be incorrect.">
            <a:extLst>
              <a:ext uri="{FF2B5EF4-FFF2-40B4-BE49-F238E27FC236}">
                <a16:creationId xmlns:a16="http://schemas.microsoft.com/office/drawing/2014/main" id="{91D0E04D-9B23-F3BB-E798-7D31DBAC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34" y="279400"/>
            <a:ext cx="9448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4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A0932-1990-55A7-E5B2-A0BA7C596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C55D9-8088-72EE-4F23-8DF0D5744C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823" y="1832252"/>
            <a:ext cx="11409430" cy="1940957"/>
          </a:xfrm>
        </p:spPr>
        <p:txBody>
          <a:bodyPr/>
          <a:lstStyle/>
          <a:p>
            <a:r>
              <a:rPr lang="en-AU" dirty="0"/>
              <a:t>Tampering User File with Daemon</a:t>
            </a:r>
          </a:p>
        </p:txBody>
      </p:sp>
    </p:spTree>
    <p:extLst>
      <p:ext uri="{BB962C8B-B14F-4D97-AF65-F5344CB8AC3E}">
        <p14:creationId xmlns:p14="http://schemas.microsoft.com/office/powerpoint/2010/main" val="120308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E164-D1BB-E3CC-D957-5CF1980E3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ED9F-A4C4-DC0A-3CF7-16378339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Tampering User File with Daemon</a:t>
            </a:r>
          </a:p>
        </p:txBody>
      </p:sp>
      <p:pic>
        <p:nvPicPr>
          <p:cNvPr id="14" name="Picture 13" descr="A diagram of a service&#10;&#10;AI-generated content may be incorrect.">
            <a:extLst>
              <a:ext uri="{FF2B5EF4-FFF2-40B4-BE49-F238E27FC236}">
                <a16:creationId xmlns:a16="http://schemas.microsoft.com/office/drawing/2014/main" id="{083B43A3-7B5C-B3BA-3276-D226BEE4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9" y="951846"/>
            <a:ext cx="11286025" cy="42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53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CCE6-20B7-87B0-0AED-A367CA73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9B9C-38E3-6D78-CAC3-825B3F39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Tampering User File with Daemon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A0FED-8802-FD7D-A9BC-4B5DF1A40B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5"/>
          <a:stretch/>
        </p:blipFill>
        <p:spPr bwMode="auto">
          <a:xfrm>
            <a:off x="392027" y="1697784"/>
            <a:ext cx="7578079" cy="5529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B8F727-EA25-A1EF-3AD7-C88E666FB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/>
          <a:stretch/>
        </p:blipFill>
        <p:spPr>
          <a:xfrm>
            <a:off x="392027" y="1164384"/>
            <a:ext cx="6676713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72C22B-AEC5-51B7-897B-03DCECB2016E}"/>
              </a:ext>
            </a:extLst>
          </p:cNvPr>
          <p:cNvSpPr/>
          <p:nvPr/>
        </p:nvSpPr>
        <p:spPr>
          <a:xfrm>
            <a:off x="498765" y="2554184"/>
            <a:ext cx="6258295" cy="4502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3190772-AE75-C5D7-DF54-6B79FAFD6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14" y="1697784"/>
            <a:ext cx="10360686" cy="391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6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2F0A7-A499-50C7-E4DF-29F629350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E2D4-68E9-27F6-2EA2-BF08466F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Tampering User File with Daemon</a:t>
            </a:r>
          </a:p>
        </p:txBody>
      </p:sp>
      <p:pic>
        <p:nvPicPr>
          <p:cNvPr id="3" name="Picture 2" descr="A screenshot of a report&#10;&#10;Description automatically generated">
            <a:extLst>
              <a:ext uri="{FF2B5EF4-FFF2-40B4-BE49-F238E27FC236}">
                <a16:creationId xmlns:a16="http://schemas.microsoft.com/office/drawing/2014/main" id="{C7CAB742-FD1E-BDD8-D7BA-2D7B1FB1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" t="27786" r="2760" b="6825"/>
          <a:stretch/>
        </p:blipFill>
        <p:spPr bwMode="auto">
          <a:xfrm>
            <a:off x="392028" y="1164386"/>
            <a:ext cx="9844957" cy="4939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7D8B5E-9EDE-72B8-EADF-552C7856C9A0}"/>
              </a:ext>
            </a:extLst>
          </p:cNvPr>
          <p:cNvSpPr/>
          <p:nvPr/>
        </p:nvSpPr>
        <p:spPr>
          <a:xfrm>
            <a:off x="614446" y="5030343"/>
            <a:ext cx="8677832" cy="10121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4ADF2-9407-B52B-8F1E-597C8ECD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7969-D533-984C-F709-8C21A89A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Tampering User File with Daemon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1C5A81-EE43-C49E-2344-2E3E549CA4B2}"/>
              </a:ext>
            </a:extLst>
          </p:cNvPr>
          <p:cNvGrpSpPr/>
          <p:nvPr/>
        </p:nvGrpSpPr>
        <p:grpSpPr>
          <a:xfrm>
            <a:off x="392029" y="1164386"/>
            <a:ext cx="9728155" cy="5039696"/>
            <a:chOff x="392029" y="1164386"/>
            <a:chExt cx="9728155" cy="5039696"/>
          </a:xfrm>
        </p:grpSpPr>
        <p:pic>
          <p:nvPicPr>
            <p:cNvPr id="3" name="Picture 2" descr="A white text with black text&#10;&#10;Description automatically generated">
              <a:extLst>
                <a:ext uri="{FF2B5EF4-FFF2-40B4-BE49-F238E27FC236}">
                  <a16:creationId xmlns:a16="http://schemas.microsoft.com/office/drawing/2014/main" id="{4DEF3E66-1AC3-0211-CD73-92D848C7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29" y="1164386"/>
              <a:ext cx="9728155" cy="50396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3FCC2DD-A6FD-9E5C-8537-6DDAD63D5E83}"/>
                </a:ext>
              </a:extLst>
            </p:cNvPr>
            <p:cNvSpPr/>
            <p:nvPr/>
          </p:nvSpPr>
          <p:spPr>
            <a:xfrm>
              <a:off x="736745" y="5109414"/>
              <a:ext cx="9210444" cy="9948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43108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0D71-02DD-3ADB-696F-E4698656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762BB-FE98-BA76-2902-1FDBE03791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9412" y="2291953"/>
            <a:ext cx="9888252" cy="1021556"/>
          </a:xfrm>
        </p:spPr>
        <p:txBody>
          <a:bodyPr/>
          <a:lstStyle/>
          <a:p>
            <a:pPr algn="ctr"/>
            <a:r>
              <a:rPr lang="en-AU" dirty="0"/>
              <a:t>Data Exfiltration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3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B677-7713-CC60-7925-B267E818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86F7D6-1D93-FFE2-8A0A-8D7370E3F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33" y="713653"/>
            <a:ext cx="9227331" cy="6537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C8B1B-7B50-05E0-6047-F033830B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 Exfiltration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6D7635-FE14-C407-C2BD-92C2C887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63" y="605315"/>
            <a:ext cx="8629869" cy="67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3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30EFC-20EE-E0C3-141A-7C59350F2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346C-E772-1C66-35AD-B131EB17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 Exfiltration</a:t>
            </a:r>
            <a:endParaRPr lang="en-US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390E4F-9524-452C-5FD6-BF659B9A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52" y="1164386"/>
            <a:ext cx="6727893" cy="6803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 up of black text&#10;&#10;Description automatically generated">
            <a:extLst>
              <a:ext uri="{FF2B5EF4-FFF2-40B4-BE49-F238E27FC236}">
                <a16:creationId xmlns:a16="http://schemas.microsoft.com/office/drawing/2014/main" id="{73B24C1F-43EF-BC67-E4CD-FDD5E577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93" y="3114857"/>
            <a:ext cx="8641810" cy="11008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85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37F3-6DCA-F1EC-2F10-9B9DB7E0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1485-E870-8FB8-F03A-238E62D7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Pandora Demo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B5DA3B-61E0-1E30-FC49-3ECCBB12DE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8" y="1164386"/>
            <a:ext cx="8231271" cy="5368220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5DE0880-94CB-EAB2-8C1E-A8E5D84BB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8" y="1200546"/>
            <a:ext cx="8264445" cy="2647950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C80CD5A-BCAE-ACEA-1B23-61DCAA1819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6" y="1164386"/>
            <a:ext cx="8262781" cy="2874214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8D5A340-5E65-A1E2-D6D6-1E670A41A8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60" y="1164386"/>
            <a:ext cx="8131340" cy="3281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CA250-CDFD-785A-1D72-4E18E45FE5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93" y="1164386"/>
            <a:ext cx="8236641" cy="52471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1D94463-8D67-EEF5-2884-6EC4232435C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6"/>
          <a:stretch/>
        </p:blipFill>
        <p:spPr bwMode="auto">
          <a:xfrm>
            <a:off x="378274" y="1163002"/>
            <a:ext cx="11421696" cy="31698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54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3693B-1845-9F94-C31D-2042CF333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Sean Park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B6293-93EB-11C6-BAF3-AF99091052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7373" y="3784832"/>
            <a:ext cx="3064825" cy="97834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Principal Threat Researcher</a:t>
            </a:r>
          </a:p>
          <a:p>
            <a:r>
              <a:rPr lang="en-US" dirty="0">
                <a:solidFill>
                  <a:schemeClr val="accent1"/>
                </a:solidFill>
              </a:rPr>
              <a:t>Forward-looking Threat Research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spark@trendmicro.com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25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B25F80-A778-B4AA-7FEE-2EC0FFFE07B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786188" y="1063828"/>
            <a:ext cx="7991830" cy="3708708"/>
          </a:xfrm>
        </p:spPr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Code Execution in AI Agents</a:t>
            </a:r>
          </a:p>
          <a:p>
            <a:pPr lvl="1"/>
            <a:r>
              <a:rPr lang="en-US" dirty="0"/>
              <a:t>Agent Internals</a:t>
            </a:r>
          </a:p>
          <a:p>
            <a:pPr lvl="1"/>
            <a:r>
              <a:rPr lang="en-US" dirty="0"/>
              <a:t>Threat Model</a:t>
            </a:r>
          </a:p>
          <a:p>
            <a:r>
              <a:rPr lang="en-AU" dirty="0"/>
              <a:t>Vulnerabilities</a:t>
            </a:r>
          </a:p>
          <a:p>
            <a:pPr lvl="1"/>
            <a:r>
              <a:rPr lang="en-AU" dirty="0"/>
              <a:t>Injecting Exploits via Unvalidated Data Transfers </a:t>
            </a:r>
          </a:p>
          <a:p>
            <a:pPr lvl="1"/>
            <a:r>
              <a:rPr lang="en-AU" dirty="0"/>
              <a:t>Tampering User File with Daemon</a:t>
            </a:r>
          </a:p>
          <a:p>
            <a:pPr lvl="1"/>
            <a:r>
              <a:rPr lang="en-AU" dirty="0"/>
              <a:t>Data Exfiltration</a:t>
            </a:r>
          </a:p>
          <a:p>
            <a:r>
              <a:rPr lang="en-AU" dirty="0"/>
              <a:t>Demo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2E38C-FD6D-3C28-0688-1868DC21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7190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D42C40-2643-88E2-992D-78948B2761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291953"/>
            <a:ext cx="12167076" cy="1021556"/>
          </a:xfrm>
        </p:spPr>
        <p:txBody>
          <a:bodyPr/>
          <a:lstStyle/>
          <a:p>
            <a:pPr algn="ctr"/>
            <a:r>
              <a:rPr lang="en-US" dirty="0"/>
              <a:t>Code Execution in AI Agents</a:t>
            </a:r>
          </a:p>
        </p:txBody>
      </p:sp>
    </p:spTree>
    <p:extLst>
      <p:ext uri="{BB962C8B-B14F-4D97-AF65-F5344CB8AC3E}">
        <p14:creationId xmlns:p14="http://schemas.microsoft.com/office/powerpoint/2010/main" val="406988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A83-0CAA-05DE-3B4B-BF900CA5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Execution in AI Agents</a:t>
            </a:r>
          </a:p>
        </p:txBody>
      </p:sp>
      <p:pic>
        <p:nvPicPr>
          <p:cNvPr id="9" name="Picture 8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D7E600D7-2211-0E94-0D33-3D708673C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9" y="981691"/>
            <a:ext cx="6667500" cy="1346200"/>
          </a:xfrm>
          <a:prstGeom prst="rect">
            <a:avLst/>
          </a:prstGeom>
        </p:spPr>
      </p:pic>
      <p:pic>
        <p:nvPicPr>
          <p:cNvPr id="11" name="Picture 10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E35615BA-92E8-F6A5-403D-E815784F4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981691"/>
            <a:ext cx="7772400" cy="4743525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F76AC9-4922-927D-A229-7835C0F94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981691"/>
            <a:ext cx="7001934" cy="56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E1ED6-E916-D621-3922-A5CB11A61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32B0-3282-7169-9D63-371431F8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Execution in AI Agents</a:t>
            </a:r>
          </a:p>
        </p:txBody>
      </p:sp>
      <p:pic>
        <p:nvPicPr>
          <p:cNvPr id="5" name="Picture 4" descr="A black rectangular sign with white text&#10;&#10;AI-generated content may be incorrect.">
            <a:extLst>
              <a:ext uri="{FF2B5EF4-FFF2-40B4-BE49-F238E27FC236}">
                <a16:creationId xmlns:a16="http://schemas.microsoft.com/office/drawing/2014/main" id="{EB2CBED4-F2D3-CE8A-248D-B046CEA8A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9" y="1164386"/>
            <a:ext cx="4711700" cy="711200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B4AFE9-9E5F-B186-122A-DBF661C43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211175"/>
            <a:ext cx="7772400" cy="4584257"/>
          </a:xfrm>
          <a:prstGeom prst="rect">
            <a:avLst/>
          </a:prstGeom>
        </p:spPr>
      </p:pic>
      <p:pic>
        <p:nvPicPr>
          <p:cNvPr id="11" name="Picture 10" descr="A graph showing a number of payments&#10;&#10;AI-generated content may be incorrect.">
            <a:extLst>
              <a:ext uri="{FF2B5EF4-FFF2-40B4-BE49-F238E27FC236}">
                <a16:creationId xmlns:a16="http://schemas.microsoft.com/office/drawing/2014/main" id="{EF3D8433-6977-FBE5-B8E5-5043FDD29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49" y="1251059"/>
            <a:ext cx="75819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71F13-F381-CA6B-6BCD-F06929347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F606E-0B65-930C-596B-DC6F315A08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291953"/>
            <a:ext cx="12167076" cy="1021556"/>
          </a:xfrm>
        </p:spPr>
        <p:txBody>
          <a:bodyPr/>
          <a:lstStyle/>
          <a:p>
            <a:pPr algn="ctr"/>
            <a:r>
              <a:rPr lang="en-US" dirty="0"/>
              <a:t>Agent Internals</a:t>
            </a:r>
          </a:p>
        </p:txBody>
      </p:sp>
    </p:spTree>
    <p:extLst>
      <p:ext uri="{BB962C8B-B14F-4D97-AF65-F5344CB8AC3E}">
        <p14:creationId xmlns:p14="http://schemas.microsoft.com/office/powerpoint/2010/main" val="182846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3448C-2239-712C-9ADD-0FE43C055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EF4A-3AC2-9012-D7DE-496B0F37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Function Calling</a:t>
            </a:r>
            <a:endParaRPr lang="en-US" dirty="0"/>
          </a:p>
        </p:txBody>
      </p:sp>
      <p:pic>
        <p:nvPicPr>
          <p:cNvPr id="4" name="Picture 3" descr="A black rectangular sign with white text&#10;&#10;AI-generated content may be incorrect.">
            <a:extLst>
              <a:ext uri="{FF2B5EF4-FFF2-40B4-BE49-F238E27FC236}">
                <a16:creationId xmlns:a16="http://schemas.microsoft.com/office/drawing/2014/main" id="{7A730D9E-FE41-A0C6-44EF-7FEF29A1F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9" y="1230619"/>
            <a:ext cx="6654800" cy="990600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153B83E-1134-EA3B-3BD1-F446D5E65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5"/>
          <a:stretch/>
        </p:blipFill>
        <p:spPr>
          <a:xfrm>
            <a:off x="2209799" y="1350893"/>
            <a:ext cx="7772400" cy="3285889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71301A-8794-6CDD-6A9B-ADF681AE1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5"/>
          <a:stretch/>
        </p:blipFill>
        <p:spPr>
          <a:xfrm>
            <a:off x="2299089" y="1350893"/>
            <a:ext cx="7772400" cy="430141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BBED50-EA50-C145-CCAC-B00708D57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350893"/>
            <a:ext cx="7772400" cy="6509257"/>
          </a:xfrm>
          <a:prstGeom prst="rect">
            <a:avLst/>
          </a:prstGeom>
        </p:spPr>
      </p:pic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860A93-AE92-E864-B535-7E1AF8299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350893"/>
            <a:ext cx="7772400" cy="6703565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62A5D5-269F-6649-AFD7-E439F956A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350893"/>
            <a:ext cx="7772400" cy="490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03165-5951-36BD-8F58-E3978E5CD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863A-DAAD-67AB-CBF5-F28DAC13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Code Execution</a:t>
            </a:r>
          </a:p>
        </p:txBody>
      </p:sp>
      <p:pic>
        <p:nvPicPr>
          <p:cNvPr id="8" name="Picture 7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4DBA4797-1242-D454-AEB3-9F3712358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8" y="1164386"/>
            <a:ext cx="5181600" cy="6477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B9742F-275E-921E-4657-08592A7D5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39" y="1164386"/>
            <a:ext cx="7772400" cy="64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endMicro-LightTheme">
  <a:themeElements>
    <a:clrScheme name="Trend">
      <a:dk1>
        <a:srgbClr val="000000"/>
      </a:dk1>
      <a:lt1>
        <a:srgbClr val="FFFFFF"/>
      </a:lt1>
      <a:dk2>
        <a:srgbClr val="6E0000"/>
      </a:dk2>
      <a:lt2>
        <a:srgbClr val="E7E6E6"/>
      </a:lt2>
      <a:accent1>
        <a:srgbClr val="D71920"/>
      </a:accent1>
      <a:accent2>
        <a:srgbClr val="6F0000"/>
      </a:accent2>
      <a:accent3>
        <a:srgbClr val="DE543B"/>
      </a:accent3>
      <a:accent4>
        <a:srgbClr val="EDA389"/>
      </a:accent4>
      <a:accent5>
        <a:srgbClr val="57585B"/>
      </a:accent5>
      <a:accent6>
        <a:srgbClr val="808285"/>
      </a:accent6>
      <a:hlink>
        <a:srgbClr val="BCBEC0"/>
      </a:hlink>
      <a:folHlink>
        <a:srgbClr val="E6E7E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Aptos" panose="020B00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endMicro-DarkTheme" id="{B38BC71E-B7EE-AC4F-9437-202E40C4E63C}" vid="{3B2D3600-1ED5-F241-9116-2A84217FD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b50d67e-2428-41a1-85f0-bee73fd61572}" enabled="1" method="Privileged" siteId="{3e04753a-ae5b-42d4-a86d-d6f05460f9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28868</TotalTime>
  <Words>529</Words>
  <Application>Microsoft Macintosh PowerPoint</Application>
  <PresentationFormat>Widescreen</PresentationFormat>
  <Paragraphs>87</Paragraphs>
  <Slides>29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System Font Regular</vt:lpstr>
      <vt:lpstr>Apple Symbols</vt:lpstr>
      <vt:lpstr>Aptos</vt:lpstr>
      <vt:lpstr>Arial</vt:lpstr>
      <vt:lpstr>Calibri</vt:lpstr>
      <vt:lpstr>PT Sans</vt:lpstr>
      <vt:lpstr>Symbol</vt:lpstr>
      <vt:lpstr>TrendMicro-LightTheme</vt:lpstr>
      <vt:lpstr>LLM Agent Vulnerabilities: Code Execution Attacks</vt:lpstr>
      <vt:lpstr>PowerPoint Presentation</vt:lpstr>
      <vt:lpstr>Agenda</vt:lpstr>
      <vt:lpstr>PowerPoint Presentation</vt:lpstr>
      <vt:lpstr>Code Execution in AI Agents</vt:lpstr>
      <vt:lpstr>Code Execution in AI Agents</vt:lpstr>
      <vt:lpstr>PowerPoint Presentation</vt:lpstr>
      <vt:lpstr>Function Calling</vt:lpstr>
      <vt:lpstr>Python Code Execution</vt:lpstr>
      <vt:lpstr>File System</vt:lpstr>
      <vt:lpstr>.openai_internal</vt:lpstr>
      <vt:lpstr>Processes</vt:lpstr>
      <vt:lpstr>Web Application &amp; Jupyter Kernel</vt:lpstr>
      <vt:lpstr>Code Execution Architecture</vt:lpstr>
      <vt:lpstr>PowerPoint Presentation</vt:lpstr>
      <vt:lpstr>PowerPoint Presentation</vt:lpstr>
      <vt:lpstr>Threat Model</vt:lpstr>
      <vt:lpstr>PowerPoint Presentation</vt:lpstr>
      <vt:lpstr>Injecting Exploits via Unvalidated Data Transfers </vt:lpstr>
      <vt:lpstr>PowerPoint Presentation</vt:lpstr>
      <vt:lpstr>Tampering User File with Daemon</vt:lpstr>
      <vt:lpstr>Tampering User File with Daemon</vt:lpstr>
      <vt:lpstr>Tampering User File with Daemon</vt:lpstr>
      <vt:lpstr>Tampering User File with Daemon</vt:lpstr>
      <vt:lpstr>PowerPoint Presentation</vt:lpstr>
      <vt:lpstr>Data Exfiltration</vt:lpstr>
      <vt:lpstr>Data Exfiltration</vt:lpstr>
      <vt:lpstr>Pandora Demo</vt:lpstr>
      <vt:lpstr>PowerPoint Presentation</vt:lpstr>
    </vt:vector>
  </TitlesOfParts>
  <Manager/>
  <Company>Trend Micro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Trend Micro</dc:creator>
  <cp:keywords/>
  <dc:description/>
  <cp:lastModifiedBy>Sean Park (RD-OC)</cp:lastModifiedBy>
  <cp:revision>337</cp:revision>
  <cp:lastPrinted>2025-04-07T01:07:22Z</cp:lastPrinted>
  <dcterms:created xsi:type="dcterms:W3CDTF">2022-11-14T16:01:56Z</dcterms:created>
  <dcterms:modified xsi:type="dcterms:W3CDTF">2025-04-08T06:26:06Z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b50d67e-2428-41a1-85f0-bee73fd61572_Enabled">
    <vt:lpwstr>true</vt:lpwstr>
  </property>
  <property fmtid="{D5CDD505-2E9C-101B-9397-08002B2CF9AE}" pid="3" name="MSIP_Label_fb50d67e-2428-41a1-85f0-bee73fd61572_SetDate">
    <vt:lpwstr>2025-04-01T22:45:50Z</vt:lpwstr>
  </property>
  <property fmtid="{D5CDD505-2E9C-101B-9397-08002B2CF9AE}" pid="4" name="MSIP_Label_fb50d67e-2428-41a1-85f0-bee73fd61572_Method">
    <vt:lpwstr>Privileged</vt:lpwstr>
  </property>
  <property fmtid="{D5CDD505-2E9C-101B-9397-08002B2CF9AE}" pid="5" name="MSIP_Label_fb50d67e-2428-41a1-85f0-bee73fd61572_Name">
    <vt:lpwstr>Public Information - no protection</vt:lpwstr>
  </property>
  <property fmtid="{D5CDD505-2E9C-101B-9397-08002B2CF9AE}" pid="6" name="MSIP_Label_fb50d67e-2428-41a1-85f0-bee73fd61572_SiteId">
    <vt:lpwstr>3e04753a-ae5b-42d4-a86d-d6f05460f9e4</vt:lpwstr>
  </property>
  <property fmtid="{D5CDD505-2E9C-101B-9397-08002B2CF9AE}" pid="7" name="MSIP_Label_fb50d67e-2428-41a1-85f0-bee73fd61572_ActionId">
    <vt:lpwstr>8c1a0ff8-3bd5-4654-b3ac-5f15b5945c81</vt:lpwstr>
  </property>
  <property fmtid="{D5CDD505-2E9C-101B-9397-08002B2CF9AE}" pid="8" name="MSIP_Label_fb50d67e-2428-41a1-85f0-bee73fd61572_ContentBits">
    <vt:lpwstr>0</vt:lpwstr>
  </property>
  <property fmtid="{D5CDD505-2E9C-101B-9397-08002B2CF9AE}" pid="9" name="MSIP_Label_fb50d67e-2428-41a1-85f0-bee73fd61572_Tag">
    <vt:lpwstr>50, 0, 1, 1</vt:lpwstr>
  </property>
</Properties>
</file>